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66" d="100"/>
          <a:sy n="66" d="100"/>
        </p:scale>
        <p:origin x="-4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6656-D536-447A-AE70-6E8DA30C0E5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906656-D536-447A-AE70-6E8DA30C0E59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D74011-CEAF-4522-B0F1-F44EAB500F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843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Отчет об исполнении бюджета Раменского сельского поселения за </a:t>
            </a:r>
            <a:r>
              <a:rPr lang="ru-RU" dirty="0" smtClean="0"/>
              <a:t>3</a:t>
            </a:r>
            <a:r>
              <a:rPr lang="ru-RU" dirty="0" smtClean="0"/>
              <a:t> </a:t>
            </a:r>
            <a:r>
              <a:rPr lang="ru-RU" dirty="0" smtClean="0"/>
              <a:t>квартал 2023 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Раменское сельское поселение</a:t>
            </a:r>
            <a:endParaRPr lang="ru-RU" dirty="0"/>
          </a:p>
        </p:txBody>
      </p:sp>
      <p:pic>
        <p:nvPicPr>
          <p:cNvPr id="4" name="Содержимое 3" descr="Администрация Раменского сельского поселен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9416"/>
            <a:ext cx="7239000" cy="484632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Доходы Раменского сельского поселения за </a:t>
            </a:r>
            <a:r>
              <a:rPr lang="ru-RU" sz="2800" dirty="0" smtClean="0"/>
              <a:t>3 </a:t>
            </a:r>
            <a:r>
              <a:rPr lang="ru-RU" sz="2800" dirty="0" smtClean="0"/>
              <a:t>квартал 2023 года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7043758" cy="100289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Доходы бюджета сельского поселения исполнены в сумме </a:t>
            </a:r>
            <a:r>
              <a:rPr lang="ru-RU" sz="2000" dirty="0" smtClean="0"/>
              <a:t>13 198,9 тыс</a:t>
            </a:r>
            <a:r>
              <a:rPr lang="ru-RU" sz="2000" dirty="0" smtClean="0"/>
              <a:t>. рублей или </a:t>
            </a:r>
            <a:r>
              <a:rPr lang="ru-RU" sz="2000" dirty="0" smtClean="0"/>
              <a:t>78 </a:t>
            </a:r>
            <a:r>
              <a:rPr lang="ru-RU" sz="2000" dirty="0" smtClean="0"/>
              <a:t>% от годовых назначений.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714620"/>
            <a:ext cx="7543824" cy="379073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Налоговые                              </a:t>
            </a:r>
            <a:r>
              <a:rPr lang="ru-RU" dirty="0" smtClean="0"/>
              <a:t>494,7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Неналоговые                          </a:t>
            </a:r>
            <a:r>
              <a:rPr lang="ru-RU" dirty="0" smtClean="0"/>
              <a:t>3 092,9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Безвозмездные поступления  </a:t>
            </a:r>
            <a:r>
              <a:rPr lang="ru-RU" dirty="0" smtClean="0"/>
              <a:t>9 611,3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Доходы Раменского сельского поселения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Налоговые и неналоговые доходы Раменского сельского поселения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sz="1600" dirty="0" smtClean="0"/>
              <a:t>Налог на доходы физических лиц                     </a:t>
            </a:r>
            <a:r>
              <a:rPr lang="ru-RU" sz="1600" b="1" dirty="0" smtClean="0"/>
              <a:t>95,7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Налог на имущество  </a:t>
            </a:r>
            <a:r>
              <a:rPr lang="ru-RU" sz="1600" b="1" dirty="0" smtClean="0"/>
              <a:t>11,7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Земельный налоги    </a:t>
            </a:r>
            <a:r>
              <a:rPr lang="ru-RU" sz="1600" b="1" dirty="0" smtClean="0"/>
              <a:t>357,5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Единый сельскохозяйственный налог                 </a:t>
            </a:r>
            <a:r>
              <a:rPr lang="ru-RU" sz="1600" b="1" dirty="0" smtClean="0"/>
              <a:t>29,8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Доходы получаемые в виде арендной платы         </a:t>
            </a:r>
            <a:r>
              <a:rPr lang="ru-RU" sz="1600" b="1" dirty="0" smtClean="0"/>
              <a:t>48,6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Доходы от продажи земельных участков, находящихся в собственности поселения </a:t>
            </a:r>
            <a:r>
              <a:rPr lang="ru-RU" sz="1600" b="1" dirty="0" smtClean="0"/>
              <a:t>2 949,0 тыс. руб.</a:t>
            </a:r>
          </a:p>
          <a:p>
            <a:r>
              <a:rPr lang="ru-RU" sz="1600" dirty="0" smtClean="0"/>
              <a:t>Прочие доходы от компенсации затрат бюджетов сельских поселений  </a:t>
            </a:r>
            <a:r>
              <a:rPr lang="ru-RU" sz="1600" b="1" dirty="0" smtClean="0"/>
              <a:t>31,6 </a:t>
            </a:r>
            <a:r>
              <a:rPr lang="ru-RU" sz="1600" b="1" dirty="0" smtClean="0"/>
              <a:t>тыс. руб</a:t>
            </a:r>
            <a:r>
              <a:rPr lang="ru-RU" sz="1600" b="1" dirty="0" smtClean="0"/>
              <a:t>.</a:t>
            </a:r>
          </a:p>
          <a:p>
            <a:r>
              <a:rPr lang="ru-RU" sz="1600" dirty="0" smtClean="0"/>
              <a:t>Прочие доходы от оказания платных услуг </a:t>
            </a:r>
            <a:r>
              <a:rPr lang="ru-RU" sz="1600" b="1" dirty="0" smtClean="0"/>
              <a:t>37,7 тыс. руб.</a:t>
            </a:r>
            <a:endParaRPr lang="ru-RU" sz="1600" b="1" dirty="0" smtClean="0"/>
          </a:p>
          <a:p>
            <a:r>
              <a:rPr lang="ru-RU" sz="1600" dirty="0" smtClean="0"/>
              <a:t>Инициативные платежи </a:t>
            </a:r>
            <a:r>
              <a:rPr lang="ru-RU" sz="1600" b="1" dirty="0" smtClean="0"/>
              <a:t>26,0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endParaRPr lang="ru-RU" sz="1600" b="1" dirty="0" smtClean="0"/>
          </a:p>
          <a:p>
            <a:pPr>
              <a:buNone/>
            </a:pPr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dirty="0" smtClean="0"/>
              <a:t>Дотации бюджетам сельских поселений       </a:t>
            </a:r>
            <a:r>
              <a:rPr lang="ru-RU" sz="1600" b="1" dirty="0" smtClean="0"/>
              <a:t>5 139,4 тыс</a:t>
            </a:r>
            <a:r>
              <a:rPr lang="ru-RU" sz="1600" b="1" dirty="0" smtClean="0"/>
              <a:t>. руб.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Субсидии бюджетам сельских поселений         </a:t>
            </a:r>
            <a:r>
              <a:rPr lang="ru-RU" sz="1600" b="1" dirty="0" smtClean="0"/>
              <a:t>887,5 </a:t>
            </a:r>
            <a:r>
              <a:rPr lang="ru-RU" sz="1600" b="1" dirty="0" smtClean="0"/>
              <a:t>тыс. руб.</a:t>
            </a:r>
          </a:p>
          <a:p>
            <a:endParaRPr lang="ru-RU" sz="1600" dirty="0" smtClean="0"/>
          </a:p>
          <a:p>
            <a:r>
              <a:rPr lang="ru-RU" sz="1600" dirty="0" smtClean="0"/>
              <a:t>Субвенции бюджетам сельских поселений          </a:t>
            </a:r>
            <a:r>
              <a:rPr lang="ru-RU" sz="1600" b="1" dirty="0" smtClean="0"/>
              <a:t>66,6 </a:t>
            </a:r>
            <a:r>
              <a:rPr lang="ru-RU" sz="1600" b="1" dirty="0" smtClean="0"/>
              <a:t>тыс. руб.</a:t>
            </a:r>
          </a:p>
          <a:p>
            <a:endParaRPr lang="ru-RU" sz="1600" dirty="0" smtClean="0"/>
          </a:p>
          <a:p>
            <a:r>
              <a:rPr lang="ru-RU" sz="1600" dirty="0" smtClean="0"/>
              <a:t>Межбюджетные трансферты     </a:t>
            </a:r>
            <a:r>
              <a:rPr lang="ru-RU" sz="1600" b="1" dirty="0" smtClean="0"/>
              <a:t>3 517,8 </a:t>
            </a:r>
            <a:r>
              <a:rPr lang="ru-RU" sz="1600" b="1" dirty="0" smtClean="0"/>
              <a:t>тыс. руб.</a:t>
            </a:r>
            <a:endParaRPr lang="ru-RU" sz="16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70487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Безвозмездные поступления в бюджет Раменского сельского поселения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39000" cy="157163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Расходы бюджета </a:t>
            </a:r>
            <a:r>
              <a:rPr lang="ru-RU" sz="3200" dirty="0" err="1" smtClean="0"/>
              <a:t>раменского</a:t>
            </a:r>
            <a:r>
              <a:rPr lang="ru-RU" sz="3200" dirty="0" smtClean="0"/>
              <a:t> сельского поселения за </a:t>
            </a:r>
            <a:r>
              <a:rPr lang="ru-RU" sz="3200" dirty="0" smtClean="0"/>
              <a:t>3 </a:t>
            </a:r>
            <a:r>
              <a:rPr lang="ru-RU" sz="3200" dirty="0" smtClean="0"/>
              <a:t>квартал 2023 года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7239000" cy="3643338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sz="2800" dirty="0" smtClean="0"/>
              <a:t>Расходы бюджета Раменского сельского поселения составили </a:t>
            </a:r>
            <a:r>
              <a:rPr lang="ru-RU" sz="2800" dirty="0" smtClean="0"/>
              <a:t>10 768,7 тыс</a:t>
            </a:r>
            <a:r>
              <a:rPr lang="ru-RU" sz="2800" dirty="0" smtClean="0"/>
              <a:t>. рублей или </a:t>
            </a:r>
            <a:r>
              <a:rPr lang="ru-RU" sz="2800" dirty="0" smtClean="0"/>
              <a:t>64 </a:t>
            </a:r>
            <a:r>
              <a:rPr lang="ru-RU" sz="2800" dirty="0" smtClean="0"/>
              <a:t>%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7290" y="27146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00034" y="1785926"/>
            <a:ext cx="3286148" cy="171451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деятельности органов местного самоуправления Раменского сельского поселения  - </a:t>
            </a:r>
            <a:r>
              <a:rPr lang="ru-RU" dirty="0" smtClean="0"/>
              <a:t>2 987,5 тыс</a:t>
            </a:r>
            <a:r>
              <a:rPr lang="ru-RU" dirty="0" smtClean="0"/>
              <a:t>. руб.</a:t>
            </a:r>
            <a:endParaRPr lang="ru-RU" dirty="0"/>
          </a:p>
        </p:txBody>
      </p:sp>
      <p:sp>
        <p:nvSpPr>
          <p:cNvPr id="8" name="Волна 7"/>
          <p:cNvSpPr/>
          <p:nvPr/>
        </p:nvSpPr>
        <p:spPr>
          <a:xfrm>
            <a:off x="4429124" y="1571612"/>
            <a:ext cx="3214710" cy="198597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транспортной системы Раменского сельского поселения – 1 </a:t>
            </a:r>
            <a:r>
              <a:rPr lang="ru-RU" dirty="0" smtClean="0"/>
              <a:t>769,6</a:t>
            </a:r>
            <a:r>
              <a:rPr lang="ru-RU" dirty="0" smtClean="0"/>
              <a:t>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500562" y="4000504"/>
            <a:ext cx="3000396" cy="21762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и сохранение культуры в Раменском сельском поселении – </a:t>
            </a:r>
            <a:r>
              <a:rPr lang="ru-RU" dirty="0" smtClean="0"/>
              <a:t>3 456,5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4286256"/>
            <a:ext cx="3214710" cy="16287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Благоустройство территории Раменского сельского поселения – </a:t>
            </a:r>
            <a:r>
              <a:rPr lang="ru-RU" dirty="0" smtClean="0"/>
              <a:t>1 598,7 </a:t>
            </a:r>
            <a:r>
              <a:rPr lang="ru-RU" dirty="0" smtClean="0"/>
              <a:t>тыс. руб.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285728"/>
            <a:ext cx="664373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 Раменского сельского поселения на реализацию муниципальных программ за </a:t>
            </a:r>
            <a:r>
              <a:rPr lang="ru-RU" dirty="0" smtClean="0"/>
              <a:t>3 </a:t>
            </a:r>
            <a:r>
              <a:rPr lang="ru-RU" dirty="0" smtClean="0"/>
              <a:t>квартал 2023 года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Ведомственная структура расходов бюджета Раменского сельского поселения за </a:t>
            </a:r>
            <a:r>
              <a:rPr lang="ru-RU" sz="2400" dirty="0" smtClean="0"/>
              <a:t>3 </a:t>
            </a:r>
            <a:r>
              <a:rPr lang="ru-RU" sz="2400" dirty="0" smtClean="0"/>
              <a:t>квартал 2023 года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3429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sz="1600" dirty="0" smtClean="0"/>
              <a:t>Общегосударственные вопросы:                                                </a:t>
            </a:r>
            <a:r>
              <a:rPr lang="ru-RU" sz="1600" b="1" dirty="0" smtClean="0"/>
              <a:t>2 987,6 тыс</a:t>
            </a:r>
            <a:r>
              <a:rPr lang="ru-RU" sz="1600" b="1" dirty="0" smtClean="0"/>
              <a:t>. руб.</a:t>
            </a:r>
          </a:p>
          <a:p>
            <a:pPr>
              <a:buFontTx/>
              <a:buChar char="-"/>
            </a:pPr>
            <a:r>
              <a:rPr lang="ru-RU" sz="1600" dirty="0" smtClean="0"/>
              <a:t>Функционирование высшего должностного лица субъекта РФ     </a:t>
            </a:r>
            <a:r>
              <a:rPr lang="ru-RU" sz="1600" dirty="0" smtClean="0"/>
              <a:t>764,6</a:t>
            </a:r>
            <a:r>
              <a:rPr lang="ru-RU" sz="1600" dirty="0" smtClean="0"/>
              <a:t>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Центральный аппарат                                                                  </a:t>
            </a:r>
            <a:r>
              <a:rPr lang="ru-RU" sz="1600" dirty="0" smtClean="0"/>
              <a:t>2169,9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Резервные фонды                                                                        0,00 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Другие общегосударственные вопросы                                        </a:t>
            </a:r>
            <a:r>
              <a:rPr lang="ru-RU" sz="1600" dirty="0" smtClean="0"/>
              <a:t>53,1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Национальная оборона                                                           </a:t>
            </a:r>
            <a:r>
              <a:rPr lang="ru-RU" sz="1600" b="1" dirty="0" smtClean="0"/>
              <a:t>66,6 </a:t>
            </a:r>
            <a:r>
              <a:rPr lang="ru-RU" sz="1600" b="1" dirty="0" smtClean="0"/>
              <a:t>тыс. руб.</a:t>
            </a:r>
          </a:p>
          <a:p>
            <a:r>
              <a:rPr lang="ru-RU" sz="1600" dirty="0" smtClean="0"/>
              <a:t>Национальная безопасность:                                                   </a:t>
            </a:r>
            <a:r>
              <a:rPr lang="ru-RU" sz="1600" b="1" dirty="0" smtClean="0"/>
              <a:t>93,4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Обеспечение пожарной безопасности                                      </a:t>
            </a:r>
            <a:r>
              <a:rPr lang="ru-RU" sz="1600" dirty="0" smtClean="0"/>
              <a:t>93,4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Национальная экономика:                                                       </a:t>
            </a:r>
            <a:r>
              <a:rPr lang="ru-RU" sz="1600" b="1" dirty="0" smtClean="0"/>
              <a:t>1769,6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Дорожное хозяйство                                                                </a:t>
            </a:r>
            <a:r>
              <a:rPr lang="ru-RU" sz="1600" dirty="0" smtClean="0"/>
              <a:t>1769,6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Другие вопросы в области национальной экономики                0,00 тыс. руб.</a:t>
            </a:r>
          </a:p>
          <a:p>
            <a:r>
              <a:rPr lang="ru-RU" sz="1600" dirty="0" smtClean="0"/>
              <a:t>Жилищно-коммунальное хозяйство:                                        </a:t>
            </a:r>
            <a:r>
              <a:rPr lang="ru-RU" sz="1600" b="1" dirty="0" smtClean="0"/>
              <a:t>2171,9 </a:t>
            </a:r>
            <a:r>
              <a:rPr lang="ru-RU" sz="1600" b="1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Жилищное хозяйство                                                                 0,00 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Коммунальное хозяйство                                                          </a:t>
            </a:r>
            <a:r>
              <a:rPr lang="ru-RU" sz="1600" dirty="0" smtClean="0"/>
              <a:t>573,2 </a:t>
            </a:r>
            <a:r>
              <a:rPr lang="ru-RU" sz="1600" dirty="0" smtClean="0"/>
              <a:t>тыс. руб.</a:t>
            </a:r>
          </a:p>
          <a:p>
            <a:pPr>
              <a:buFontTx/>
              <a:buChar char="-"/>
            </a:pPr>
            <a:r>
              <a:rPr lang="ru-RU" sz="1600" dirty="0" smtClean="0"/>
              <a:t>Благоустройство                                                                       </a:t>
            </a:r>
            <a:r>
              <a:rPr lang="ru-RU" sz="1600" dirty="0" smtClean="0"/>
              <a:t>1598,7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Культ ура и кинематография                                                    </a:t>
            </a:r>
            <a:r>
              <a:rPr lang="ru-RU" sz="1600" b="1" dirty="0" smtClean="0"/>
              <a:t>3456,5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r>
              <a:rPr lang="ru-RU" sz="1600" dirty="0" smtClean="0"/>
              <a:t>Социальная политика:                                                               </a:t>
            </a:r>
            <a:r>
              <a:rPr lang="ru-RU" sz="1600" b="1" dirty="0" smtClean="0"/>
              <a:t>212,6 </a:t>
            </a:r>
            <a:r>
              <a:rPr lang="ru-RU" sz="1600" b="1" dirty="0" smtClean="0"/>
              <a:t>тыс. руб.</a:t>
            </a: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Пенсионное обеспечение                                                           </a:t>
            </a:r>
            <a:r>
              <a:rPr lang="ru-RU" sz="1600" dirty="0" smtClean="0"/>
              <a:t>212,6 </a:t>
            </a:r>
            <a:r>
              <a:rPr lang="ru-RU" sz="1600" dirty="0" smtClean="0"/>
              <a:t>тыс. руб.</a:t>
            </a:r>
          </a:p>
          <a:p>
            <a:r>
              <a:rPr lang="ru-RU" sz="1600" dirty="0" smtClean="0"/>
              <a:t>Физическая культура и спорт                                                      </a:t>
            </a:r>
            <a:r>
              <a:rPr lang="ru-RU" sz="1600" b="1" dirty="0" smtClean="0"/>
              <a:t>10,5</a:t>
            </a:r>
            <a:r>
              <a:rPr lang="ru-RU" sz="1600" dirty="0" smtClean="0"/>
              <a:t> тыс. руб.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FontTx/>
              <a:buChar char="-"/>
            </a:pP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206</TotalTime>
  <Words>454</Words>
  <Application>Microsoft Office PowerPoint</Application>
  <PresentationFormat>Экран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Отчет об исполнении бюджета Раменского сельского поселения за 3 квартал 2023 года</vt:lpstr>
      <vt:lpstr>Раменское сельское поселение</vt:lpstr>
      <vt:lpstr>Доходы Раменского сельского поселения за 3 квартал 2023 года</vt:lpstr>
      <vt:lpstr>Доходы Раменского сельского поселения</vt:lpstr>
      <vt:lpstr>Расходы бюджета раменского сельского поселения за 3 квартал 2023 года</vt:lpstr>
      <vt:lpstr>Слайд 6</vt:lpstr>
      <vt:lpstr>Ведомственная структура расходов бюджета Раменского сельского поселения за 3 квартал 2023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Раменского сельского поселения за 9 месяцев 2020 года</dc:title>
  <dc:creator>Владелец</dc:creator>
  <cp:lastModifiedBy>Владелец</cp:lastModifiedBy>
  <cp:revision>25</cp:revision>
  <dcterms:created xsi:type="dcterms:W3CDTF">2020-10-14T10:56:51Z</dcterms:created>
  <dcterms:modified xsi:type="dcterms:W3CDTF">2023-10-11T10:41:12Z</dcterms:modified>
</cp:coreProperties>
</file>