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43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Раменского сельского поселения за </a:t>
            </a:r>
            <a:r>
              <a:rPr lang="ru-RU" dirty="0" smtClean="0"/>
              <a:t>2 </a:t>
            </a:r>
            <a:r>
              <a:rPr lang="ru-RU" dirty="0" smtClean="0"/>
              <a:t>квартал 2023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Раменское сельское поселение</a:t>
            </a:r>
            <a:endParaRPr lang="ru-RU" dirty="0"/>
          </a:p>
        </p:txBody>
      </p:sp>
      <p:pic>
        <p:nvPicPr>
          <p:cNvPr id="4" name="Содержимое 3" descr="Администрация Раменского сельского поселе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9416"/>
            <a:ext cx="7239000" cy="48463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Раменского сельского поселения за </a:t>
            </a:r>
            <a:r>
              <a:rPr lang="ru-RU" sz="2800" dirty="0" smtClean="0"/>
              <a:t>2 </a:t>
            </a:r>
            <a:r>
              <a:rPr lang="ru-RU" sz="2800" dirty="0" smtClean="0"/>
              <a:t>квартал 2023 года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7043758" cy="10028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Доходы бюджета сельского поселения исполнены в сумме </a:t>
            </a:r>
            <a:r>
              <a:rPr lang="ru-RU" sz="2000" dirty="0" smtClean="0"/>
              <a:t>9 678,9тыс</a:t>
            </a:r>
            <a:r>
              <a:rPr lang="ru-RU" sz="2000" dirty="0" smtClean="0"/>
              <a:t>. рублей или </a:t>
            </a:r>
            <a:r>
              <a:rPr lang="ru-RU" sz="2000" dirty="0" smtClean="0"/>
              <a:t>58 </a:t>
            </a:r>
            <a:r>
              <a:rPr lang="ru-RU" sz="2000" dirty="0" smtClean="0"/>
              <a:t>% от годовых назначений.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7543824" cy="379073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Налоговые                              </a:t>
            </a:r>
            <a:r>
              <a:rPr lang="ru-RU" dirty="0" smtClean="0"/>
              <a:t>294,3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Неналоговые                          </a:t>
            </a:r>
            <a:r>
              <a:rPr lang="ru-RU" dirty="0" smtClean="0"/>
              <a:t>3 053,9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Безвозмездные поступления  </a:t>
            </a:r>
            <a:r>
              <a:rPr lang="ru-RU" dirty="0" smtClean="0"/>
              <a:t>6 330,7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Раменского сельского поселения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Налоговые и неналоговые доходы Раменского сельского поселения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sz="1600" dirty="0" smtClean="0"/>
              <a:t>Налог на доходы физических лиц                     </a:t>
            </a:r>
            <a:r>
              <a:rPr lang="ru-RU" sz="1600" b="1" dirty="0" smtClean="0"/>
              <a:t>54,2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Налог на имущество  </a:t>
            </a:r>
            <a:r>
              <a:rPr lang="ru-RU" sz="1600" b="1" dirty="0" smtClean="0"/>
              <a:t>4,7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Земельный налоги    </a:t>
            </a:r>
            <a:r>
              <a:rPr lang="ru-RU" sz="1600" b="1" dirty="0" smtClean="0"/>
              <a:t>226,3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Единый сельскохозяйственный налог                 </a:t>
            </a:r>
            <a:r>
              <a:rPr lang="ru-RU" sz="1600" b="1" dirty="0" smtClean="0"/>
              <a:t>9,1 тыс. руб.</a:t>
            </a:r>
          </a:p>
          <a:p>
            <a:r>
              <a:rPr lang="ru-RU" sz="1600" dirty="0" smtClean="0"/>
              <a:t>Доходы получаемые в виде арендной платы         </a:t>
            </a:r>
            <a:r>
              <a:rPr lang="ru-RU" sz="1600" b="1" dirty="0" smtClean="0"/>
              <a:t>39,2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Доходы от продажи земельных участков, находящихся в собственности поселения </a:t>
            </a:r>
            <a:r>
              <a:rPr lang="ru-RU" sz="1600" b="1" dirty="0" smtClean="0"/>
              <a:t>2 949,0 тыс</a:t>
            </a:r>
            <a:r>
              <a:rPr lang="ru-RU" sz="1600" b="1" dirty="0" smtClean="0"/>
              <a:t>. руб.</a:t>
            </a:r>
          </a:p>
          <a:p>
            <a:r>
              <a:rPr lang="ru-RU" sz="1600" dirty="0" smtClean="0"/>
              <a:t>Прочие доходы от компенсации затрат бюджетов сельских поселений  </a:t>
            </a:r>
            <a:r>
              <a:rPr lang="ru-RU" sz="1600" b="1" dirty="0" smtClean="0"/>
              <a:t>49,7 </a:t>
            </a:r>
            <a:r>
              <a:rPr lang="ru-RU" sz="1600" b="1" dirty="0" smtClean="0"/>
              <a:t>тыс. </a:t>
            </a:r>
            <a:r>
              <a:rPr lang="ru-RU" sz="1600" b="1" dirty="0" smtClean="0"/>
              <a:t>руб.</a:t>
            </a:r>
          </a:p>
          <a:p>
            <a:r>
              <a:rPr lang="ru-RU" sz="1600" dirty="0" smtClean="0"/>
              <a:t>Инициативные платежи </a:t>
            </a:r>
            <a:r>
              <a:rPr lang="ru-RU" sz="1600" b="1" dirty="0" smtClean="0"/>
              <a:t>16,0 тыс. руб.</a:t>
            </a:r>
            <a:endParaRPr lang="ru-RU" sz="1600" dirty="0" smtClean="0"/>
          </a:p>
          <a:p>
            <a:endParaRPr lang="ru-RU" sz="1600" b="1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Дотации бюджетам сельских поселений       </a:t>
            </a:r>
            <a:r>
              <a:rPr lang="ru-RU" sz="1600" b="1" dirty="0" smtClean="0"/>
              <a:t>3 426,3 тыс</a:t>
            </a:r>
            <a:r>
              <a:rPr lang="ru-RU" sz="1600" b="1" dirty="0" smtClean="0"/>
              <a:t>. руб.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Субсидии бюджетам сельских поселений         </a:t>
            </a:r>
            <a:r>
              <a:rPr lang="ru-RU" sz="1600" b="1" dirty="0" smtClean="0"/>
              <a:t>761,5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Субвенции бюджетам сельских поселений          </a:t>
            </a:r>
            <a:r>
              <a:rPr lang="ru-RU" sz="1600" b="1" dirty="0" smtClean="0"/>
              <a:t>43,5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Межбюджетные трансферты     </a:t>
            </a:r>
            <a:r>
              <a:rPr lang="ru-RU" sz="1600" b="1" dirty="0" smtClean="0"/>
              <a:t>2 099,4 тыс</a:t>
            </a:r>
            <a:r>
              <a:rPr lang="ru-RU" sz="1600" b="1" dirty="0" smtClean="0"/>
              <a:t>. руб.</a:t>
            </a:r>
            <a:endParaRPr lang="ru-RU" sz="16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7048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Безвозмездные поступления в бюджет Раменского сельского поселения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5716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Расходы бюджета </a:t>
            </a:r>
            <a:r>
              <a:rPr lang="ru-RU" sz="3200" dirty="0" err="1" smtClean="0"/>
              <a:t>раменского</a:t>
            </a:r>
            <a:r>
              <a:rPr lang="ru-RU" sz="3200" dirty="0" smtClean="0"/>
              <a:t> сельского поселения за </a:t>
            </a:r>
            <a:r>
              <a:rPr lang="ru-RU" sz="3200" dirty="0" smtClean="0"/>
              <a:t>2 </a:t>
            </a:r>
            <a:r>
              <a:rPr lang="ru-RU" sz="3200" dirty="0" smtClean="0"/>
              <a:t>квартал 2023 года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6433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800" dirty="0" smtClean="0"/>
              <a:t>Расходы бюджета Раменского сельского поселения составили </a:t>
            </a:r>
            <a:r>
              <a:rPr lang="ru-RU" sz="2800" dirty="0" smtClean="0"/>
              <a:t>7 645,5 тыс</a:t>
            </a:r>
            <a:r>
              <a:rPr lang="ru-RU" sz="2800" dirty="0" smtClean="0"/>
              <a:t>. рублей или </a:t>
            </a:r>
            <a:r>
              <a:rPr lang="ru-RU" sz="2800" dirty="0" smtClean="0"/>
              <a:t>46 </a:t>
            </a:r>
            <a:r>
              <a:rPr lang="ru-RU" sz="2800" dirty="0" smtClean="0"/>
              <a:t>%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2714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00034" y="1785926"/>
            <a:ext cx="3286148" cy="17145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деятельности органов местного самоуправления Раменского сельского поселения  - </a:t>
            </a:r>
            <a:r>
              <a:rPr lang="ru-RU" dirty="0" smtClean="0"/>
              <a:t>2 104,8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8" name="Волна 7"/>
          <p:cNvSpPr/>
          <p:nvPr/>
        </p:nvSpPr>
        <p:spPr>
          <a:xfrm>
            <a:off x="4429124" y="1571612"/>
            <a:ext cx="3214710" cy="198597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транспортной системы Раменского сельского поселения – </a:t>
            </a:r>
            <a:r>
              <a:rPr lang="ru-RU" dirty="0" smtClean="0"/>
              <a:t>1 296,9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500562" y="4000504"/>
            <a:ext cx="3000396" cy="2176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и сохранение культуры в Раменском сельском поселении – </a:t>
            </a:r>
            <a:r>
              <a:rPr lang="ru-RU" dirty="0" smtClean="0"/>
              <a:t>2 591,7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4286256"/>
            <a:ext cx="3214710" cy="1628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 территории Раменского сельского поселения – </a:t>
            </a:r>
            <a:r>
              <a:rPr lang="ru-RU" dirty="0" smtClean="0"/>
              <a:t>1 118,3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85728"/>
            <a:ext cx="664373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Раменского сельского поселения на реализацию муниципальных программ </a:t>
            </a:r>
            <a:r>
              <a:rPr lang="ru-RU" dirty="0" smtClean="0"/>
              <a:t>за 2 </a:t>
            </a:r>
            <a:r>
              <a:rPr lang="ru-RU" dirty="0" smtClean="0"/>
              <a:t>квартал 2023 года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Ведомственная структура расходов бюджета Раменского сельского поселения за </a:t>
            </a:r>
            <a:r>
              <a:rPr lang="ru-RU" sz="2400" dirty="0" smtClean="0"/>
              <a:t>2 </a:t>
            </a:r>
            <a:r>
              <a:rPr lang="ru-RU" sz="2400" dirty="0" smtClean="0"/>
              <a:t>квартал 2023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1600" dirty="0" smtClean="0"/>
              <a:t>Общегосударственные вопросы:                                                </a:t>
            </a:r>
            <a:r>
              <a:rPr lang="ru-RU" sz="1600" b="1" dirty="0" smtClean="0"/>
              <a:t>2 104,8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Функционирование высшего должностного лица субъекта РФ     </a:t>
            </a:r>
            <a:r>
              <a:rPr lang="ru-RU" sz="1600" dirty="0" smtClean="0"/>
              <a:t>557,2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Центральный аппарат                                                                  </a:t>
            </a:r>
            <a:r>
              <a:rPr lang="ru-RU" sz="1600" dirty="0" smtClean="0"/>
              <a:t>1531,9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Резервные фонды       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общегосударственные вопросы                                        </a:t>
            </a:r>
            <a:r>
              <a:rPr lang="ru-RU" sz="1600" dirty="0" smtClean="0"/>
              <a:t>15,7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оборона                                                           </a:t>
            </a:r>
            <a:r>
              <a:rPr lang="ru-RU" sz="1600" b="1" dirty="0" smtClean="0"/>
              <a:t>43,5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Национальная безопасность:                                                   </a:t>
            </a:r>
            <a:r>
              <a:rPr lang="ru-RU" sz="1600" b="1" dirty="0" smtClean="0"/>
              <a:t>79,4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Обеспечение пожарной безопасности                                      </a:t>
            </a:r>
            <a:r>
              <a:rPr lang="ru-RU" sz="1600" dirty="0" smtClean="0"/>
              <a:t>79,4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экономика:                                                       </a:t>
            </a:r>
            <a:r>
              <a:rPr lang="ru-RU" sz="1600" b="1" dirty="0" smtClean="0"/>
              <a:t>1296,9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Дорожное хозяйство                                                                </a:t>
            </a:r>
            <a:r>
              <a:rPr lang="ru-RU" sz="1600" dirty="0" smtClean="0"/>
              <a:t>1296,9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вопросы в области национальной экономики                0,00 тыс. руб.</a:t>
            </a:r>
          </a:p>
          <a:p>
            <a:r>
              <a:rPr lang="ru-RU" sz="1600" dirty="0" smtClean="0"/>
              <a:t>Жилищно-коммунальное хозяйство:                                        </a:t>
            </a:r>
            <a:r>
              <a:rPr lang="ru-RU" sz="1600" b="1" dirty="0" smtClean="0"/>
              <a:t>1377,0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Жилищное хозяйство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Коммунальное хозяйство                                                          </a:t>
            </a:r>
            <a:r>
              <a:rPr lang="ru-RU" sz="1600" dirty="0" smtClean="0"/>
              <a:t>258,7 тыс</a:t>
            </a:r>
            <a:r>
              <a:rPr lang="ru-RU" sz="1600" dirty="0" smtClean="0"/>
              <a:t>. руб.</a:t>
            </a:r>
          </a:p>
          <a:p>
            <a:pPr>
              <a:buFontTx/>
              <a:buChar char="-"/>
            </a:pPr>
            <a:r>
              <a:rPr lang="ru-RU" sz="1600" dirty="0" smtClean="0"/>
              <a:t>Благоустройство                                                                       </a:t>
            </a:r>
            <a:r>
              <a:rPr lang="ru-RU" sz="1600" dirty="0" smtClean="0"/>
              <a:t>1 118,3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Культ ура и кинематография                                                    </a:t>
            </a:r>
            <a:r>
              <a:rPr lang="ru-RU" sz="1600" b="1" dirty="0" smtClean="0"/>
              <a:t>2591,7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r>
              <a:rPr lang="ru-RU" sz="1600" dirty="0" smtClean="0"/>
              <a:t>Социальная политика:                                                               </a:t>
            </a:r>
            <a:r>
              <a:rPr lang="ru-RU" sz="1600" b="1" dirty="0" smtClean="0"/>
              <a:t>141,7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Пенсионное обеспечение                                                           </a:t>
            </a:r>
            <a:r>
              <a:rPr lang="ru-RU" sz="1600" dirty="0" smtClean="0"/>
              <a:t>141,7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Физическая культура и спорт                                                      </a:t>
            </a:r>
            <a:r>
              <a:rPr lang="ru-RU" sz="1600" dirty="0" smtClean="0"/>
              <a:t>10,5 </a:t>
            </a:r>
            <a:r>
              <a:rPr lang="ru-RU" sz="1600" dirty="0" smtClean="0"/>
              <a:t>тыс. руб.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188</TotalTime>
  <Words>443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Отчет об исполнении бюджета Раменского сельского поселения за 2 квартал 2023 года</vt:lpstr>
      <vt:lpstr>Раменское сельское поселение</vt:lpstr>
      <vt:lpstr>Доходы Раменского сельского поселения за 2 квартал 2023 года</vt:lpstr>
      <vt:lpstr>Доходы Раменского сельского поселения</vt:lpstr>
      <vt:lpstr>Расходы бюджета раменского сельского поселения за 2 квартал 2023 года</vt:lpstr>
      <vt:lpstr>Слайд 6</vt:lpstr>
      <vt:lpstr>Ведомственная структура расходов бюджета Раменского сельского поселения за 2 квартал 2023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Раменского сельского поселения за 9 месяцев 2020 года</dc:title>
  <dc:creator>Владелец</dc:creator>
  <cp:lastModifiedBy>Владелец</cp:lastModifiedBy>
  <cp:revision>23</cp:revision>
  <dcterms:created xsi:type="dcterms:W3CDTF">2020-10-14T10:56:51Z</dcterms:created>
  <dcterms:modified xsi:type="dcterms:W3CDTF">2023-07-05T06:31:59Z</dcterms:modified>
</cp:coreProperties>
</file>