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843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Отчет об исполнении бюджета Раменского сельского поселения за </a:t>
            </a:r>
            <a:r>
              <a:rPr lang="ru-RU" dirty="0" smtClean="0"/>
              <a:t>1 квартал 2021 </a:t>
            </a:r>
            <a:r>
              <a:rPr lang="ru-RU" dirty="0" smtClean="0"/>
              <a:t>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Раменское сельское поселение</a:t>
            </a:r>
            <a:endParaRPr lang="ru-RU" dirty="0"/>
          </a:p>
        </p:txBody>
      </p:sp>
      <p:pic>
        <p:nvPicPr>
          <p:cNvPr id="4" name="Содержимое 3" descr="Администрация Раменского сельского поселен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09416"/>
            <a:ext cx="7239000" cy="484632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Доходы Раменского сельского поселения за </a:t>
            </a:r>
            <a:r>
              <a:rPr lang="ru-RU" sz="2800" dirty="0" smtClean="0"/>
              <a:t>1 квартал 2021 </a:t>
            </a:r>
            <a:r>
              <a:rPr lang="ru-RU" sz="2800" dirty="0" smtClean="0"/>
              <a:t>года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7043758" cy="100289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Доходы бюджета сельского поселения исполнены в сумме </a:t>
            </a:r>
            <a:r>
              <a:rPr lang="ru-RU" sz="2000" dirty="0" smtClean="0"/>
              <a:t>2474,8 </a:t>
            </a:r>
            <a:r>
              <a:rPr lang="ru-RU" sz="2000" dirty="0" smtClean="0"/>
              <a:t>тыс. рублей </a:t>
            </a:r>
            <a:r>
              <a:rPr lang="ru-RU" sz="2000" smtClean="0"/>
              <a:t>или </a:t>
            </a:r>
            <a:r>
              <a:rPr lang="ru-RU" sz="2000" smtClean="0"/>
              <a:t>22</a:t>
            </a:r>
            <a:r>
              <a:rPr lang="ru-RU" sz="2000" smtClean="0"/>
              <a:t> </a:t>
            </a:r>
            <a:r>
              <a:rPr lang="ru-RU" sz="2000" dirty="0" smtClean="0"/>
              <a:t>% от годовых назначений.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714620"/>
            <a:ext cx="7543824" cy="3790732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Налоговые                              </a:t>
            </a:r>
            <a:r>
              <a:rPr lang="ru-RU" dirty="0" smtClean="0"/>
              <a:t>134,1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Неналоговые                           </a:t>
            </a:r>
            <a:r>
              <a:rPr lang="ru-RU" dirty="0" smtClean="0"/>
              <a:t>7,1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Безвозмездные поступления   </a:t>
            </a:r>
            <a:r>
              <a:rPr lang="ru-RU" dirty="0" smtClean="0"/>
              <a:t>2333,6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Доходы Раменского сельского поселения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Налоговые и неналоговые доходы Раменского сельского поселения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600" dirty="0" smtClean="0"/>
              <a:t>Налог на доходы физических лиц                     </a:t>
            </a:r>
            <a:r>
              <a:rPr lang="ru-RU" sz="1600" b="1" dirty="0" smtClean="0"/>
              <a:t>18,2 </a:t>
            </a:r>
            <a:r>
              <a:rPr lang="ru-RU" sz="1600" b="1" dirty="0" smtClean="0"/>
              <a:t>тыс. руб.</a:t>
            </a:r>
          </a:p>
          <a:p>
            <a:endParaRPr lang="ru-RU" sz="1600" dirty="0" smtClean="0"/>
          </a:p>
          <a:p>
            <a:r>
              <a:rPr lang="ru-RU" sz="1600" dirty="0" smtClean="0"/>
              <a:t>Налог на имущество  </a:t>
            </a:r>
            <a:r>
              <a:rPr lang="ru-RU" sz="1600" b="1" dirty="0" smtClean="0"/>
              <a:t>1,1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Земельный налоги    </a:t>
            </a:r>
            <a:r>
              <a:rPr lang="ru-RU" sz="1600" b="1" dirty="0" smtClean="0"/>
              <a:t>100,8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Единый сельскохозяйственный налог                 </a:t>
            </a:r>
            <a:r>
              <a:rPr lang="ru-RU" sz="1600" b="1" dirty="0" smtClean="0"/>
              <a:t>14,0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Доходы получаемые в виде арендной платы         </a:t>
            </a:r>
            <a:r>
              <a:rPr lang="ru-RU" sz="1600" b="1" dirty="0" smtClean="0"/>
              <a:t>7,1 тыс. руб.</a:t>
            </a:r>
          </a:p>
          <a:p>
            <a:pPr>
              <a:buNone/>
            </a:pPr>
            <a:endParaRPr lang="ru-RU" sz="16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600" dirty="0" smtClean="0"/>
              <a:t>Дотации бюджетам сельских поселений         </a:t>
            </a:r>
            <a:r>
              <a:rPr lang="ru-RU" sz="1600" b="1" dirty="0" smtClean="0"/>
              <a:t>1515,9 </a:t>
            </a:r>
            <a:r>
              <a:rPr lang="ru-RU" sz="1600" b="1" dirty="0" smtClean="0"/>
              <a:t>тыс. руб.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Субсидии бюджетам сельских поселений         </a:t>
            </a:r>
            <a:r>
              <a:rPr lang="ru-RU" sz="1600" b="1" dirty="0" smtClean="0"/>
              <a:t>127,2 </a:t>
            </a:r>
            <a:r>
              <a:rPr lang="ru-RU" sz="1600" b="1" dirty="0" smtClean="0"/>
              <a:t>тыс. руб.</a:t>
            </a:r>
          </a:p>
          <a:p>
            <a:endParaRPr lang="ru-RU" sz="1600" dirty="0" smtClean="0"/>
          </a:p>
          <a:p>
            <a:r>
              <a:rPr lang="ru-RU" sz="1600" dirty="0" smtClean="0"/>
              <a:t>Субвенции бюджетам сельских поселений          </a:t>
            </a:r>
            <a:r>
              <a:rPr lang="ru-RU" sz="1600" b="1" dirty="0" smtClean="0"/>
              <a:t>20,9 </a:t>
            </a:r>
            <a:r>
              <a:rPr lang="ru-RU" sz="1600" b="1" dirty="0" smtClean="0"/>
              <a:t>тыс. руб.</a:t>
            </a:r>
          </a:p>
          <a:p>
            <a:endParaRPr lang="ru-RU" sz="1600" dirty="0" smtClean="0"/>
          </a:p>
          <a:p>
            <a:r>
              <a:rPr lang="ru-RU" sz="1600" dirty="0" smtClean="0"/>
              <a:t>Межбюджетные трансферты     </a:t>
            </a:r>
            <a:r>
              <a:rPr lang="ru-RU" sz="1600" b="1" dirty="0" smtClean="0"/>
              <a:t>669,6 </a:t>
            </a:r>
            <a:r>
              <a:rPr lang="ru-RU" sz="1600" b="1" dirty="0" smtClean="0"/>
              <a:t>тыс. руб.</a:t>
            </a:r>
            <a:endParaRPr lang="ru-RU" sz="16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70487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Безвозмездные поступления в бюджет Раменского сельского поселения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239000" cy="157163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Расходы бюджета </a:t>
            </a:r>
            <a:r>
              <a:rPr lang="ru-RU" sz="3200" dirty="0" err="1" smtClean="0"/>
              <a:t>раменского</a:t>
            </a:r>
            <a:r>
              <a:rPr lang="ru-RU" sz="3200" dirty="0" smtClean="0"/>
              <a:t> сельского поселения за </a:t>
            </a:r>
            <a:r>
              <a:rPr lang="ru-RU" sz="3200" dirty="0" smtClean="0"/>
              <a:t>1 квартал 2021 </a:t>
            </a:r>
            <a:r>
              <a:rPr lang="ru-RU" sz="3200" dirty="0" smtClean="0"/>
              <a:t>года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7239000" cy="36433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sz="2800" dirty="0" smtClean="0"/>
              <a:t>Расходы бюджета Раменского сельского поселения составили </a:t>
            </a:r>
            <a:r>
              <a:rPr lang="ru-RU" sz="2800" dirty="0" smtClean="0"/>
              <a:t>1969,1 </a:t>
            </a:r>
            <a:r>
              <a:rPr lang="ru-RU" sz="2800" dirty="0" smtClean="0"/>
              <a:t>тыс. рублей или </a:t>
            </a:r>
            <a:r>
              <a:rPr lang="ru-RU" sz="2800" dirty="0" smtClean="0"/>
              <a:t>17</a:t>
            </a:r>
            <a:r>
              <a:rPr lang="ru-RU" sz="2800" dirty="0" smtClean="0"/>
              <a:t> </a:t>
            </a:r>
            <a:r>
              <a:rPr lang="ru-RU" sz="2800" dirty="0" smtClean="0"/>
              <a:t>%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57290" y="271462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500034" y="1785926"/>
            <a:ext cx="3286148" cy="171451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Организация деятельности органов местного самоуправления Раменского сельского поселения  - </a:t>
            </a:r>
            <a:r>
              <a:rPr lang="ru-RU" dirty="0" smtClean="0"/>
              <a:t>546,9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8" name="Волна 7"/>
          <p:cNvSpPr/>
          <p:nvPr/>
        </p:nvSpPr>
        <p:spPr>
          <a:xfrm>
            <a:off x="4429124" y="1571612"/>
            <a:ext cx="3214710" cy="198597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транспортной системы Раменского сельского поселения – </a:t>
            </a:r>
            <a:r>
              <a:rPr lang="ru-RU" dirty="0" smtClean="0"/>
              <a:t>382,4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4500562" y="4000504"/>
            <a:ext cx="3000396" cy="21762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и сохранение культуры в Раменском сельском поселении – </a:t>
            </a:r>
            <a:r>
              <a:rPr lang="ru-RU" dirty="0" smtClean="0"/>
              <a:t>700,3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4286256"/>
            <a:ext cx="3214710" cy="16287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Благоустройство территории Раменского сельского поселения – </a:t>
            </a:r>
            <a:r>
              <a:rPr lang="ru-RU" dirty="0" smtClean="0"/>
              <a:t>246,4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285728"/>
            <a:ext cx="664373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бюджета Раменского сельского поселения на реализацию муниципальных программ за </a:t>
            </a:r>
            <a:r>
              <a:rPr lang="ru-RU" dirty="0" smtClean="0"/>
              <a:t>1 квартал 2021 </a:t>
            </a:r>
            <a:r>
              <a:rPr lang="ru-RU" dirty="0" smtClean="0"/>
              <a:t>года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Ведомственная структура расходов бюджета Раменского сельского поселения за </a:t>
            </a:r>
            <a:r>
              <a:rPr lang="ru-RU" sz="2400" dirty="0" smtClean="0"/>
              <a:t>1 квартал 2021 </a:t>
            </a:r>
            <a:r>
              <a:rPr lang="ru-RU" sz="2400" dirty="0" smtClean="0"/>
              <a:t>года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3429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ru-RU" sz="1600" dirty="0" smtClean="0"/>
              <a:t>Общегосударственные вопросы:                                                  </a:t>
            </a:r>
            <a:r>
              <a:rPr lang="ru-RU" sz="1600" b="1" dirty="0" smtClean="0"/>
              <a:t>546,9 </a:t>
            </a:r>
            <a:r>
              <a:rPr lang="ru-RU" sz="1600" b="1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Функционирование высшего должностного лица субъекта РФ     </a:t>
            </a:r>
            <a:r>
              <a:rPr lang="ru-RU" sz="1600" dirty="0" smtClean="0"/>
              <a:t>151,0 </a:t>
            </a:r>
            <a:r>
              <a:rPr lang="ru-RU" sz="1600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Центральный аппарат                                                                  </a:t>
            </a:r>
            <a:r>
              <a:rPr lang="ru-RU" sz="1600" dirty="0" smtClean="0"/>
              <a:t>384,9 </a:t>
            </a:r>
            <a:r>
              <a:rPr lang="ru-RU" sz="1600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Резервные </a:t>
            </a:r>
            <a:r>
              <a:rPr lang="ru-RU" sz="1600" dirty="0" smtClean="0"/>
              <a:t>фонды                                                                        0,00 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Другие общегосударственные вопросы                                        </a:t>
            </a:r>
            <a:r>
              <a:rPr lang="ru-RU" sz="1600" dirty="0" smtClean="0"/>
              <a:t>11,0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Национальная оборона                                                           </a:t>
            </a:r>
            <a:r>
              <a:rPr lang="ru-RU" sz="1600" b="1" dirty="0" smtClean="0"/>
              <a:t>20,9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Национальная безопасность:                                                   </a:t>
            </a:r>
            <a:r>
              <a:rPr lang="ru-RU" sz="1600" b="1" dirty="0" smtClean="0"/>
              <a:t>8,7 </a:t>
            </a:r>
            <a:r>
              <a:rPr lang="ru-RU" sz="1600" b="1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Обеспечение пожарной безопасности                                      </a:t>
            </a:r>
            <a:r>
              <a:rPr lang="ru-RU" sz="1600" dirty="0" smtClean="0"/>
              <a:t>8,7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Национальная экономика:                                                       </a:t>
            </a:r>
            <a:r>
              <a:rPr lang="ru-RU" sz="1600" b="1" dirty="0" smtClean="0"/>
              <a:t>382,4 </a:t>
            </a:r>
            <a:r>
              <a:rPr lang="ru-RU" sz="1600" b="1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Дорожное хозяйство                                                                </a:t>
            </a:r>
            <a:r>
              <a:rPr lang="ru-RU" sz="1600" dirty="0" smtClean="0"/>
              <a:t>382,4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Жилищно-коммунальное хозяйство:                                        </a:t>
            </a:r>
            <a:r>
              <a:rPr lang="ru-RU" sz="1600" b="1" dirty="0" smtClean="0"/>
              <a:t>246,4 </a:t>
            </a:r>
            <a:r>
              <a:rPr lang="ru-RU" sz="1600" b="1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Жилищное хозяйство                                                                 0,00 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Коммунальное хозяйство                                                          </a:t>
            </a:r>
            <a:r>
              <a:rPr lang="ru-RU" sz="1600" dirty="0" smtClean="0"/>
              <a:t>0,00 </a:t>
            </a:r>
            <a:r>
              <a:rPr lang="ru-RU" sz="1600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Благоустройство                                                                       </a:t>
            </a:r>
            <a:r>
              <a:rPr lang="ru-RU" sz="1600" dirty="0" smtClean="0"/>
              <a:t>246,4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Культ ура и кинематография                                                    </a:t>
            </a:r>
            <a:r>
              <a:rPr lang="ru-RU" sz="1600" b="1" dirty="0" smtClean="0"/>
              <a:t>700,3 </a:t>
            </a:r>
            <a:r>
              <a:rPr lang="ru-RU" sz="1600" b="1" dirty="0" smtClean="0"/>
              <a:t>тыс. руб.</a:t>
            </a:r>
            <a:endParaRPr lang="ru-RU" sz="1600" dirty="0" smtClean="0"/>
          </a:p>
          <a:p>
            <a:r>
              <a:rPr lang="ru-RU" sz="1600" dirty="0" smtClean="0"/>
              <a:t>Социальная политика:                                                               </a:t>
            </a:r>
            <a:r>
              <a:rPr lang="ru-RU" sz="1600" b="1" dirty="0" smtClean="0"/>
              <a:t>63,5 </a:t>
            </a:r>
            <a:r>
              <a:rPr lang="ru-RU" sz="1600" b="1" dirty="0" smtClean="0"/>
              <a:t>тыс. руб.</a:t>
            </a: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Пенсионное обеспечение                                                           </a:t>
            </a:r>
            <a:r>
              <a:rPr lang="ru-RU" sz="1600" dirty="0" smtClean="0"/>
              <a:t>63,5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Физическая культура и спорт                                                      0,00 тыс. руб.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FontTx/>
              <a:buChar char="-"/>
            </a:pP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152</TotalTime>
  <Words>385</Words>
  <Application>Microsoft Office PowerPoint</Application>
  <PresentationFormat>Экран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Отчет об исполнении бюджета Раменского сельского поселения за 1 квартал 2021 года</vt:lpstr>
      <vt:lpstr>Раменское сельское поселение</vt:lpstr>
      <vt:lpstr>Доходы Раменского сельского поселения за 1 квартал 2021 года</vt:lpstr>
      <vt:lpstr>Доходы Раменского сельского поселения</vt:lpstr>
      <vt:lpstr>Расходы бюджета раменского сельского поселения за 1 квартал 2021 года</vt:lpstr>
      <vt:lpstr>Слайд 6</vt:lpstr>
      <vt:lpstr>Ведомственная структура расходов бюджета Раменского сельского поселения за 1 квартал 2021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Раменского сельского поселения за 9 месяцев 2020 года</dc:title>
  <dc:creator>Владелец</dc:creator>
  <cp:lastModifiedBy>Владелец</cp:lastModifiedBy>
  <cp:revision>17</cp:revision>
  <dcterms:created xsi:type="dcterms:W3CDTF">2020-10-14T10:56:51Z</dcterms:created>
  <dcterms:modified xsi:type="dcterms:W3CDTF">2021-04-08T11:24:00Z</dcterms:modified>
</cp:coreProperties>
</file>